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9"/>
  </p:handoutMasterIdLst>
  <p:sldIdLst>
    <p:sldId id="264" r:id="rId2"/>
    <p:sldId id="277" r:id="rId3"/>
    <p:sldId id="278" r:id="rId4"/>
    <p:sldId id="279" r:id="rId5"/>
    <p:sldId id="280" r:id="rId6"/>
    <p:sldId id="281" r:id="rId7"/>
    <p:sldId id="282" r:id="rId8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>
          <p15:clr>
            <a:srgbClr val="A4A3A4"/>
          </p15:clr>
        </p15:guide>
        <p15:guide id="2" pos="2208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1A0CF"/>
    <a:srgbClr val="003F0E"/>
    <a:srgbClr val="003F72"/>
    <a:srgbClr val="0082BB"/>
    <a:srgbClr val="0990FF"/>
    <a:srgbClr val="A030EC"/>
    <a:srgbClr val="A73EEE"/>
    <a:srgbClr val="4F0B7B"/>
    <a:srgbClr val="4B63AE"/>
    <a:srgbClr val="6C193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 varScale="1">
        <p:scale>
          <a:sx n="75" d="100"/>
          <a:sy n="75" d="100"/>
        </p:scale>
        <p:origin x="960" y="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84" d="100"/>
          <a:sy n="84" d="100"/>
        </p:scale>
        <p:origin x="-3756" y="-84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BDB0132-AAA6-4528-9292-12E0A90FD7D3}" type="datetimeFigureOut">
              <a:rPr lang="en-US" smtClean="0"/>
              <a:t>3/18/2015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788CBF3-8122-49F8-A04D-54D284811C5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269057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6248400"/>
            <a:ext cx="9144000" cy="558838"/>
          </a:xfrm>
          <a:prstGeom prst="rect">
            <a:avLst/>
          </a:prstGeom>
          <a:solidFill>
            <a:srgbClr val="6482B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fld id="{F511C8FB-C114-451F-B43E-4CA653B5DA2C}" type="datetimeFigureOut">
              <a:rPr lang="en-GB" smtClean="0"/>
              <a:pPr/>
              <a:t>18/03/2015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fld id="{0286944F-8D46-4A0C-BF6E-2BB5CE37FDF1}" type="slidenum">
              <a:rPr lang="en-GB" smtClean="0"/>
              <a:pPr/>
              <a:t>‹#›</a:t>
            </a:fld>
            <a:endParaRPr lang="en-GB" dirty="0"/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0" y="6298722"/>
            <a:ext cx="9144000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150453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11C8FB-C114-451F-B43E-4CA653B5DA2C}" type="datetimeFigureOut">
              <a:rPr lang="en-GB" smtClean="0"/>
              <a:pPr/>
              <a:t>18/03/2015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86944F-8D46-4A0C-BF6E-2BB5CE37FDF1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330553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11C8FB-C114-451F-B43E-4CA653B5DA2C}" type="datetimeFigureOut">
              <a:rPr lang="en-GB" smtClean="0"/>
              <a:pPr/>
              <a:t>18/03/2015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86944F-8D46-4A0C-BF6E-2BB5CE37FDF1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830288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/>
          <p:cNvPicPr/>
          <p:nvPr userDrawn="1"/>
        </p:nvPicPr>
        <p:blipFill rotWithShape="1"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51000" contrast="-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1630" r="16700" b="3131"/>
          <a:stretch/>
        </p:blipFill>
        <p:spPr bwMode="auto">
          <a:xfrm>
            <a:off x="393918" y="761999"/>
            <a:ext cx="8369082" cy="5961399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6"/>
          <p:cNvSpPr/>
          <p:nvPr userDrawn="1"/>
        </p:nvSpPr>
        <p:spPr>
          <a:xfrm>
            <a:off x="0" y="6248400"/>
            <a:ext cx="9144000" cy="558838"/>
          </a:xfrm>
          <a:prstGeom prst="rect">
            <a:avLst/>
          </a:prstGeom>
          <a:solidFill>
            <a:srgbClr val="6482B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>
            <a:lvl1pPr>
              <a:defRPr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fld id="{F511C8FB-C114-451F-B43E-4CA653B5DA2C}" type="datetimeFigureOut">
              <a:rPr lang="en-GB" smtClean="0"/>
              <a:pPr/>
              <a:t>18/03/2015</a:t>
            </a:fld>
            <a:endParaRPr lang="en-GB" dirty="0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>
            <a:lvl1pPr>
              <a:defRPr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>
            <a:lvl1pPr>
              <a:defRPr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fld id="{0286944F-8D46-4A0C-BF6E-2BB5CE37FDF1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2" name="Title 1"/>
          <p:cNvSpPr txBox="1">
            <a:spLocks/>
          </p:cNvSpPr>
          <p:nvPr userDrawn="1"/>
        </p:nvSpPr>
        <p:spPr>
          <a:xfrm>
            <a:off x="4267200" y="471350"/>
            <a:ext cx="3106079" cy="533400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dirty="0" smtClean="0">
                <a:ln>
                  <a:solidFill>
                    <a:schemeClr val="accent6">
                      <a:lumMod val="50000"/>
                    </a:schemeClr>
                  </a:solidFill>
                </a:ln>
                <a:solidFill>
                  <a:schemeClr val="accent6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/>
            </a:r>
            <a:br>
              <a:rPr lang="en-US" sz="2800" dirty="0" smtClean="0">
                <a:ln>
                  <a:solidFill>
                    <a:schemeClr val="accent6">
                      <a:lumMod val="50000"/>
                    </a:schemeClr>
                  </a:solidFill>
                </a:ln>
                <a:solidFill>
                  <a:schemeClr val="accent6"/>
                </a:solidFill>
                <a:latin typeface="Aharoni" panose="02010803020104030203" pitchFamily="2" charset="-79"/>
                <a:cs typeface="Aharoni" panose="02010803020104030203" pitchFamily="2" charset="-79"/>
              </a:rPr>
            </a:br>
            <a:r>
              <a:rPr lang="en-US" sz="2800" dirty="0" smtClean="0">
                <a:ln>
                  <a:solidFill>
                    <a:schemeClr val="accent6">
                      <a:lumMod val="50000"/>
                    </a:schemeClr>
                  </a:solidFill>
                </a:ln>
                <a:solidFill>
                  <a:schemeClr val="accent6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LIVE BROADCAST </a:t>
            </a:r>
            <a:br>
              <a:rPr lang="en-US" sz="2800" dirty="0" smtClean="0">
                <a:ln>
                  <a:solidFill>
                    <a:schemeClr val="accent6">
                      <a:lumMod val="50000"/>
                    </a:schemeClr>
                  </a:solidFill>
                </a:ln>
                <a:solidFill>
                  <a:schemeClr val="accent6"/>
                </a:solidFill>
                <a:latin typeface="Aharoni" panose="02010803020104030203" pitchFamily="2" charset="-79"/>
                <a:cs typeface="Aharoni" panose="02010803020104030203" pitchFamily="2" charset="-79"/>
              </a:rPr>
            </a:br>
            <a:endParaRPr lang="en-GB" sz="2800" dirty="0">
              <a:ln>
                <a:solidFill>
                  <a:schemeClr val="accent6">
                    <a:lumMod val="50000"/>
                  </a:schemeClr>
                </a:solidFill>
              </a:ln>
              <a:solidFill>
                <a:schemeClr val="accent6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pic>
        <p:nvPicPr>
          <p:cNvPr id="13" name="Picture 2" descr="C:\Users\mcw\Pictures\Rss-Icon.png"/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73278" y="471350"/>
            <a:ext cx="790298" cy="7902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13"/>
          <p:cNvPicPr>
            <a:picLocks noChangeAspect="1" noChangeArrowheads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46959" y="181536"/>
            <a:ext cx="792744" cy="7927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9586477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6248400"/>
            <a:ext cx="9144000" cy="558838"/>
          </a:xfrm>
          <a:prstGeom prst="rect">
            <a:avLst/>
          </a:prstGeom>
          <a:solidFill>
            <a:srgbClr val="6482B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fld id="{F511C8FB-C114-451F-B43E-4CA653B5DA2C}" type="datetimeFigureOut">
              <a:rPr lang="en-GB" smtClean="0"/>
              <a:pPr/>
              <a:t>18/03/2015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fld id="{0286944F-8D46-4A0C-BF6E-2BB5CE37FDF1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3531797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11C8FB-C114-451F-B43E-4CA653B5DA2C}" type="datetimeFigureOut">
              <a:rPr lang="en-GB" smtClean="0"/>
              <a:pPr/>
              <a:t>18/03/2015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86944F-8D46-4A0C-BF6E-2BB5CE37FDF1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0421206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11C8FB-C114-451F-B43E-4CA653B5DA2C}" type="datetimeFigureOut">
              <a:rPr lang="en-GB" smtClean="0"/>
              <a:pPr/>
              <a:t>18/03/2015</a:t>
            </a:fld>
            <a:endParaRPr lang="en-GB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86944F-8D46-4A0C-BF6E-2BB5CE37FDF1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7870872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11C8FB-C114-451F-B43E-4CA653B5DA2C}" type="datetimeFigureOut">
              <a:rPr lang="en-GB" smtClean="0"/>
              <a:pPr/>
              <a:t>18/03/2015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86944F-8D46-4A0C-BF6E-2BB5CE37FDF1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086257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11C8FB-C114-451F-B43E-4CA653B5DA2C}" type="datetimeFigureOut">
              <a:rPr lang="en-GB" smtClean="0"/>
              <a:pPr/>
              <a:t>18/03/2015</a:t>
            </a:fld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86944F-8D46-4A0C-BF6E-2BB5CE37FDF1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5734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11C8FB-C114-451F-B43E-4CA653B5DA2C}" type="datetimeFigureOut">
              <a:rPr lang="en-GB" smtClean="0"/>
              <a:pPr/>
              <a:t>18/03/2015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86944F-8D46-4A0C-BF6E-2BB5CE37FDF1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246279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11C8FB-C114-451F-B43E-4CA653B5DA2C}" type="datetimeFigureOut">
              <a:rPr lang="en-GB" smtClean="0"/>
              <a:pPr/>
              <a:t>18/03/2015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86944F-8D46-4A0C-BF6E-2BB5CE37FDF1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182132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610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133600"/>
            <a:ext cx="8229600" cy="3992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11C8FB-C114-451F-B43E-4CA653B5DA2C}" type="datetimeFigureOut">
              <a:rPr lang="en-GB" smtClean="0"/>
              <a:pPr/>
              <a:t>18/03/2015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86944F-8D46-4A0C-BF6E-2BB5CE37FDF1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477460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g"/><Relationship Id="rId3" Type="http://schemas.microsoft.com/office/2007/relationships/hdphoto" Target="../media/hdphoto1.wdp"/><Relationship Id="rId7" Type="http://schemas.openxmlformats.org/officeDocument/2006/relationships/image" Target="../media/image7.png"/><Relationship Id="rId12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11" Type="http://schemas.openxmlformats.org/officeDocument/2006/relationships/image" Target="../media/image10.jpeg"/><Relationship Id="rId5" Type="http://schemas.openxmlformats.org/officeDocument/2006/relationships/image" Target="../media/image5.png"/><Relationship Id="rId10" Type="http://schemas.openxmlformats.org/officeDocument/2006/relationships/image" Target="../media/image9.jpg"/><Relationship Id="rId4" Type="http://schemas.openxmlformats.org/officeDocument/2006/relationships/image" Target="../media/image4.jpeg"/><Relationship Id="rId9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peterblairhenry.com/wp-content/uploads/2013/02/Turnaround-Intro-excerpt.pdf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mailto:questions@centralbank.org.bb" TargetMode="External"/><Relationship Id="rId2" Type="http://schemas.openxmlformats.org/officeDocument/2006/relationships/hyperlink" Target="http://www.centralbank.org.bb/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/>
          <p:nvPr/>
        </p:nvSpPr>
        <p:spPr>
          <a:xfrm>
            <a:off x="8468" y="17804"/>
            <a:ext cx="9144000" cy="74419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5" name="Picture 14"/>
          <p:cNvPicPr/>
          <p:nvPr/>
        </p:nvPicPr>
        <p:blipFill rotWithShape="1"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prstClr val="black"/>
              <a:schemeClr val="tx2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51000" contrast="-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1630" r="16700" b="3131"/>
          <a:stretch/>
        </p:blipFill>
        <p:spPr bwMode="auto">
          <a:xfrm>
            <a:off x="393918" y="761999"/>
            <a:ext cx="8369082" cy="5961399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1027" name="Picture 3" descr="\\sentron\Communications Unit\2015 Comms Unit Meetings\Peter Blair Henry's visit\Photo-Peter Blair Henry\52916a60-a7eb-4d56-8712-fdd3ba8be63d.jpg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496"/>
          <a:stretch/>
        </p:blipFill>
        <p:spPr bwMode="auto">
          <a:xfrm>
            <a:off x="4439997" y="1588516"/>
            <a:ext cx="3789614" cy="25262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Rectangle 13"/>
          <p:cNvSpPr/>
          <p:nvPr/>
        </p:nvSpPr>
        <p:spPr>
          <a:xfrm>
            <a:off x="1" y="5979204"/>
            <a:ext cx="9144000" cy="74419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28800" y="457200"/>
            <a:ext cx="6934200" cy="457200"/>
          </a:xfrm>
          <a:solidFill>
            <a:schemeClr val="bg1">
              <a:alpha val="63000"/>
            </a:schemeClr>
          </a:solidFill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400" dirty="0" smtClean="0">
                <a:latin typeface="Britannic Bold" panose="020B0903060703020204" pitchFamily="34" charset="0"/>
              </a:rPr>
              <a:t>2</a:t>
            </a:r>
            <a:r>
              <a:rPr lang="en-US" sz="2400" baseline="30000" dirty="0" smtClean="0">
                <a:latin typeface="Britannic Bold" panose="020B0903060703020204" pitchFamily="34" charset="0"/>
              </a:rPr>
              <a:t>nd</a:t>
            </a:r>
            <a:r>
              <a:rPr lang="en-US" sz="1800" dirty="0" smtClean="0">
                <a:latin typeface="Britannic Bold" panose="020B0903060703020204" pitchFamily="34" charset="0"/>
              </a:rPr>
              <a:t>  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78723" y="6248401"/>
            <a:ext cx="476246" cy="476246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53392" y="5965683"/>
            <a:ext cx="819152" cy="757716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64617" y="5869917"/>
            <a:ext cx="683783" cy="854729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7800" y="6254438"/>
            <a:ext cx="1676400" cy="468962"/>
          </a:xfrm>
          <a:prstGeom prst="rect">
            <a:avLst/>
          </a:prstGeom>
        </p:spPr>
      </p:pic>
      <p:sp>
        <p:nvSpPr>
          <p:cNvPr id="18" name="Content Placeholder 2"/>
          <p:cNvSpPr txBox="1">
            <a:spLocks/>
          </p:cNvSpPr>
          <p:nvPr/>
        </p:nvSpPr>
        <p:spPr>
          <a:xfrm>
            <a:off x="268822" y="4038600"/>
            <a:ext cx="8494178" cy="990600"/>
          </a:xfrm>
          <a:prstGeom prst="rect">
            <a:avLst/>
          </a:prstGeom>
          <a:solidFill>
            <a:schemeClr val="bg1">
              <a:alpha val="62000"/>
            </a:schemeClr>
          </a:solidFill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Font typeface="Arial" pitchFamily="34" charset="0"/>
              <a:buNone/>
            </a:pPr>
            <a:r>
              <a:rPr lang="en-US" sz="28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itannic Bold" panose="020B0903060703020204" pitchFamily="34" charset="0"/>
              </a:rPr>
              <a:t>Jamaican-Born Economics Scholar</a:t>
            </a:r>
          </a:p>
          <a:p>
            <a:pPr marL="0" indent="0" algn="ctr">
              <a:buFont typeface="Arial" pitchFamily="34" charset="0"/>
              <a:buNone/>
            </a:pPr>
            <a:r>
              <a:rPr lang="en-US" sz="28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itannic Bold" panose="020B0903060703020204" pitchFamily="34" charset="0"/>
              </a:rPr>
              <a:t>and</a:t>
            </a:r>
            <a:endParaRPr lang="en-US" sz="2400" b="1" dirty="0" smtClean="0"/>
          </a:p>
        </p:txBody>
      </p:sp>
      <p:sp>
        <p:nvSpPr>
          <p:cNvPr id="19" name="Content Placeholder 2"/>
          <p:cNvSpPr txBox="1">
            <a:spLocks/>
          </p:cNvSpPr>
          <p:nvPr/>
        </p:nvSpPr>
        <p:spPr>
          <a:xfrm>
            <a:off x="268823" y="2362200"/>
            <a:ext cx="4248146" cy="805942"/>
          </a:xfrm>
          <a:prstGeom prst="rect">
            <a:avLst/>
          </a:prstGeom>
          <a:solidFill>
            <a:schemeClr val="bg1">
              <a:alpha val="43000"/>
            </a:schemeClr>
          </a:solidFill>
        </p:spPr>
        <p:txBody>
          <a:bodyPr vert="horz" lIns="91440" tIns="45720" rIns="91440" bIns="45720" rtlCol="0">
            <a:normAutofit fontScale="92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en-US" sz="28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itannic Bold" panose="020B0903060703020204" pitchFamily="34" charset="0"/>
              </a:rPr>
              <a:t>Featuring </a:t>
            </a:r>
          </a:p>
          <a:p>
            <a:pPr marL="0" indent="0">
              <a:buFont typeface="Arial" pitchFamily="34" charset="0"/>
              <a:buNone/>
            </a:pPr>
            <a:r>
              <a:rPr lang="en-US" sz="28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itannic Bold" panose="020B0903060703020204" pitchFamily="34" charset="0"/>
              </a:rPr>
              <a:t>Dr. Peter Blair Henry</a:t>
            </a:r>
          </a:p>
        </p:txBody>
      </p:sp>
      <p:sp>
        <p:nvSpPr>
          <p:cNvPr id="20" name="Content Placeholder 2"/>
          <p:cNvSpPr txBox="1">
            <a:spLocks/>
          </p:cNvSpPr>
          <p:nvPr/>
        </p:nvSpPr>
        <p:spPr>
          <a:xfrm>
            <a:off x="268822" y="1052910"/>
            <a:ext cx="8494178" cy="571500"/>
          </a:xfrm>
          <a:prstGeom prst="rect">
            <a:avLst/>
          </a:prstGeom>
          <a:solidFill>
            <a:schemeClr val="bg1">
              <a:alpha val="63000"/>
            </a:schemeClr>
          </a:solidFill>
        </p:spPr>
        <p:txBody>
          <a:bodyPr vert="horz" lIns="91440" tIns="45720" rIns="91440" bIns="45720" rtlCol="0">
            <a:no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en-US" sz="36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Britannic Bold" panose="020B0903060703020204" pitchFamily="34" charset="0"/>
              </a:rPr>
              <a:t>CARIBBEAN ECONOMIC FORUM</a:t>
            </a:r>
          </a:p>
        </p:txBody>
      </p:sp>
      <p:sp>
        <p:nvSpPr>
          <p:cNvPr id="21" name="Content Placeholder 2"/>
          <p:cNvSpPr txBox="1">
            <a:spLocks/>
          </p:cNvSpPr>
          <p:nvPr/>
        </p:nvSpPr>
        <p:spPr>
          <a:xfrm>
            <a:off x="277290" y="5181600"/>
            <a:ext cx="8875178" cy="457200"/>
          </a:xfrm>
          <a:prstGeom prst="rect">
            <a:avLst/>
          </a:prstGeom>
          <a:solidFill>
            <a:schemeClr val="bg1">
              <a:alpha val="68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en-US" sz="2400" b="1" dirty="0" smtClean="0">
                <a:ln>
                  <a:solidFill>
                    <a:schemeClr val="accent2">
                      <a:lumMod val="50000"/>
                    </a:schemeClr>
                  </a:solidFill>
                </a:ln>
              </a:rPr>
              <a:t>Dean, New York University’s Leonard N. Stern School of Business</a:t>
            </a:r>
          </a:p>
        </p:txBody>
      </p:sp>
      <p:sp>
        <p:nvSpPr>
          <p:cNvPr id="22" name="Title 1"/>
          <p:cNvSpPr>
            <a:spLocks noGrp="1"/>
          </p:cNvSpPr>
          <p:nvPr>
            <p:ph type="title"/>
          </p:nvPr>
        </p:nvSpPr>
        <p:spPr>
          <a:xfrm>
            <a:off x="4267200" y="471350"/>
            <a:ext cx="3106079" cy="533400"/>
          </a:xfrm>
          <a:solidFill>
            <a:schemeClr val="bg1"/>
          </a:solidFill>
        </p:spPr>
        <p:txBody>
          <a:bodyPr/>
          <a:lstStyle/>
          <a:p>
            <a:r>
              <a:rPr lang="en-US" sz="2800" dirty="0" smtClean="0">
                <a:ln>
                  <a:solidFill>
                    <a:schemeClr val="accent6">
                      <a:lumMod val="50000"/>
                    </a:schemeClr>
                  </a:solidFill>
                </a:ln>
                <a:solidFill>
                  <a:schemeClr val="accent6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/>
            </a:r>
            <a:br>
              <a:rPr lang="en-US" sz="2800" dirty="0" smtClean="0">
                <a:ln>
                  <a:solidFill>
                    <a:schemeClr val="accent6">
                      <a:lumMod val="50000"/>
                    </a:schemeClr>
                  </a:solidFill>
                </a:ln>
                <a:solidFill>
                  <a:schemeClr val="accent6"/>
                </a:solidFill>
                <a:latin typeface="Aharoni" panose="02010803020104030203" pitchFamily="2" charset="-79"/>
                <a:cs typeface="Aharoni" panose="02010803020104030203" pitchFamily="2" charset="-79"/>
              </a:rPr>
            </a:br>
            <a:r>
              <a:rPr lang="en-US" sz="2800" dirty="0" smtClean="0">
                <a:ln>
                  <a:solidFill>
                    <a:schemeClr val="accent6">
                      <a:lumMod val="50000"/>
                    </a:schemeClr>
                  </a:solidFill>
                </a:ln>
                <a:solidFill>
                  <a:schemeClr val="accent6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LIVE BROADCAST </a:t>
            </a:r>
            <a:r>
              <a:rPr lang="en-US" sz="2800" dirty="0">
                <a:ln>
                  <a:solidFill>
                    <a:schemeClr val="accent6">
                      <a:lumMod val="50000"/>
                    </a:schemeClr>
                  </a:solidFill>
                </a:ln>
                <a:solidFill>
                  <a:schemeClr val="accent6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/>
            </a:r>
            <a:br>
              <a:rPr lang="en-US" sz="2800" dirty="0">
                <a:ln>
                  <a:solidFill>
                    <a:schemeClr val="accent6">
                      <a:lumMod val="50000"/>
                    </a:schemeClr>
                  </a:solidFill>
                </a:ln>
                <a:solidFill>
                  <a:schemeClr val="accent6"/>
                </a:solidFill>
                <a:latin typeface="Aharoni" panose="02010803020104030203" pitchFamily="2" charset="-79"/>
                <a:cs typeface="Aharoni" panose="02010803020104030203" pitchFamily="2" charset="-79"/>
              </a:rPr>
            </a:br>
            <a:endParaRPr lang="en-GB" sz="2800" dirty="0">
              <a:ln>
                <a:solidFill>
                  <a:schemeClr val="accent6">
                    <a:lumMod val="50000"/>
                  </a:schemeClr>
                </a:solidFill>
              </a:ln>
              <a:solidFill>
                <a:schemeClr val="accent6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pic>
        <p:nvPicPr>
          <p:cNvPr id="23" name="Picture 2" descr="C:\Users\mcw\Pictures\Rss-Icon.png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73278" y="471350"/>
            <a:ext cx="790298" cy="7902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10">
            <a:clrChange>
              <a:clrFrom>
                <a:srgbClr val="E8E8E8"/>
              </a:clrFrom>
              <a:clrTo>
                <a:srgbClr val="E8E8E8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6623"/>
          <a:stretch/>
        </p:blipFill>
        <p:spPr>
          <a:xfrm>
            <a:off x="4672544" y="6044011"/>
            <a:ext cx="842172" cy="675488"/>
          </a:xfrm>
          <a:prstGeom prst="rect">
            <a:avLst/>
          </a:prstGeom>
        </p:spPr>
      </p:pic>
      <p:pic>
        <p:nvPicPr>
          <p:cNvPr id="6" name="Picture 2" descr="Q 100.7 FM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8400" y="6268843"/>
            <a:ext cx="966043" cy="4391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4" name="Picture 23"/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46959" y="181536"/>
            <a:ext cx="792744" cy="7927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205291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869062">
            <a:off x="1757517" y="1309246"/>
            <a:ext cx="1592348" cy="2069624"/>
          </a:xfrm>
          <a:prstGeom prst="rect">
            <a:avLst/>
          </a:prstGeom>
          <a:noFill/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9466064">
            <a:off x="1048140" y="3635049"/>
            <a:ext cx="1744650" cy="2326199"/>
          </a:xfrm>
          <a:prstGeom prst="rect">
            <a:avLst/>
          </a:prstGeom>
          <a:noFill/>
          <a:ln w="3175">
            <a:solidFill>
              <a:schemeClr val="tx1"/>
            </a:solidFill>
            <a:miter lim="800000"/>
            <a:headEnd/>
            <a:tailEnd/>
          </a:ln>
          <a:effectLst/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981200"/>
            <a:ext cx="8382000" cy="2743200"/>
          </a:xfrm>
          <a:solidFill>
            <a:schemeClr val="bg1">
              <a:alpha val="75000"/>
            </a:schemeClr>
          </a:solidFill>
        </p:spPr>
        <p:txBody>
          <a:bodyPr>
            <a:normAutofit/>
          </a:bodyPr>
          <a:lstStyle/>
          <a:p>
            <a:pPr marL="287338" indent="0" algn="ctr">
              <a:buNone/>
            </a:pPr>
            <a:r>
              <a:rPr lang="en-US" sz="3000" dirty="0">
                <a:ln>
                  <a:solidFill>
                    <a:schemeClr val="bg1">
                      <a:lumMod val="75000"/>
                    </a:schemeClr>
                  </a:solidFill>
                </a:ln>
              </a:rPr>
              <a:t>Author of</a:t>
            </a:r>
          </a:p>
          <a:p>
            <a:pPr marL="287338" indent="0" algn="ctr">
              <a:buNone/>
            </a:pPr>
            <a:r>
              <a:rPr lang="en-US" dirty="0" smtClean="0">
                <a:ln>
                  <a:solidFill>
                    <a:schemeClr val="bg1">
                      <a:lumMod val="75000"/>
                    </a:schemeClr>
                  </a:solidFill>
                </a:ln>
              </a:rPr>
              <a:t>  </a:t>
            </a:r>
            <a:r>
              <a:rPr lang="en-US" b="1" dirty="0">
                <a:ln>
                  <a:solidFill>
                    <a:schemeClr val="bg1">
                      <a:lumMod val="75000"/>
                    </a:schemeClr>
                  </a:solidFill>
                </a:ln>
              </a:rPr>
              <a:t>Turn </a:t>
            </a:r>
            <a:r>
              <a:rPr lang="en-US" b="1" dirty="0" smtClean="0">
                <a:ln>
                  <a:solidFill>
                    <a:schemeClr val="bg1">
                      <a:lumMod val="75000"/>
                    </a:schemeClr>
                  </a:solidFill>
                </a:ln>
              </a:rPr>
              <a:t>Around: Third World Lessons for First World Growth and </a:t>
            </a:r>
            <a:r>
              <a:rPr lang="en-US" b="1" dirty="0">
                <a:ln>
                  <a:solidFill>
                    <a:schemeClr val="bg1">
                      <a:lumMod val="75000"/>
                    </a:schemeClr>
                  </a:solidFill>
                </a:ln>
              </a:rPr>
              <a:t/>
            </a:r>
            <a:br>
              <a:rPr lang="en-US" b="1" dirty="0">
                <a:ln>
                  <a:solidFill>
                    <a:schemeClr val="bg1">
                      <a:lumMod val="75000"/>
                    </a:schemeClr>
                  </a:solidFill>
                </a:ln>
              </a:rPr>
            </a:br>
            <a:r>
              <a:rPr lang="en-US" b="1" dirty="0" smtClean="0">
                <a:ln>
                  <a:solidFill>
                    <a:schemeClr val="bg1">
                      <a:lumMod val="75000"/>
                    </a:schemeClr>
                  </a:solidFill>
                </a:ln>
              </a:rPr>
              <a:t>Institutions VS </a:t>
            </a:r>
            <a:r>
              <a:rPr lang="en-US" b="1" dirty="0">
                <a:ln>
                  <a:solidFill>
                    <a:schemeClr val="bg1">
                      <a:lumMod val="75000"/>
                    </a:schemeClr>
                  </a:solidFill>
                </a:ln>
              </a:rPr>
              <a:t>Policies: A</a:t>
            </a:r>
            <a:r>
              <a:rPr lang="en-US" b="1" dirty="0" smtClean="0">
                <a:ln>
                  <a:solidFill>
                    <a:schemeClr val="bg1">
                      <a:lumMod val="75000"/>
                    </a:schemeClr>
                  </a:solidFill>
                </a:ln>
              </a:rPr>
              <a:t> </a:t>
            </a:r>
            <a:r>
              <a:rPr lang="en-US" b="1" dirty="0">
                <a:ln>
                  <a:solidFill>
                    <a:schemeClr val="bg1">
                      <a:lumMod val="75000"/>
                    </a:schemeClr>
                  </a:solidFill>
                </a:ln>
              </a:rPr>
              <a:t>Tale of Two </a:t>
            </a:r>
            <a:r>
              <a:rPr lang="en-US" b="1" dirty="0" smtClean="0">
                <a:ln>
                  <a:solidFill>
                    <a:schemeClr val="bg1">
                      <a:lumMod val="75000"/>
                    </a:schemeClr>
                  </a:solidFill>
                </a:ln>
              </a:rPr>
              <a:t>Islands </a:t>
            </a:r>
          </a:p>
          <a:p>
            <a:pPr marL="287338" indent="0" algn="ctr">
              <a:buNone/>
            </a:pPr>
            <a:r>
              <a:rPr lang="en-US" sz="2800" dirty="0">
                <a:ln>
                  <a:solidFill>
                    <a:schemeClr val="bg1">
                      <a:lumMod val="75000"/>
                    </a:schemeClr>
                  </a:solidFill>
                </a:ln>
                <a:hlinkClick r:id="rId4"/>
              </a:rPr>
              <a:t>Read </a:t>
            </a:r>
            <a:r>
              <a:rPr lang="en-US" sz="2800" dirty="0" smtClean="0">
                <a:ln>
                  <a:solidFill>
                    <a:schemeClr val="bg1">
                      <a:lumMod val="75000"/>
                    </a:schemeClr>
                  </a:solidFill>
                </a:ln>
                <a:hlinkClick r:id="rId4"/>
              </a:rPr>
              <a:t>Excerpt</a:t>
            </a:r>
            <a:endParaRPr lang="en-US" sz="2800" dirty="0">
              <a:ln>
                <a:solidFill>
                  <a:schemeClr val="bg1">
                    <a:lumMod val="75000"/>
                  </a:schemeClr>
                </a:solidFill>
              </a:ln>
            </a:endParaRPr>
          </a:p>
        </p:txBody>
      </p:sp>
    </p:spTree>
    <p:extLst>
      <p:ext uri="{BB962C8B-B14F-4D97-AF65-F5344CB8AC3E}">
        <p14:creationId xmlns:p14="http://schemas.microsoft.com/office/powerpoint/2010/main" val="18758342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382000" cy="4495800"/>
          </a:xfrm>
        </p:spPr>
        <p:txBody>
          <a:bodyPr>
            <a:normAutofit fontScale="92500" lnSpcReduction="10000"/>
          </a:bodyPr>
          <a:lstStyle/>
          <a:p>
            <a:pPr marL="630238"/>
            <a:r>
              <a:rPr lang="en-US" dirty="0">
                <a:ln>
                  <a:solidFill>
                    <a:schemeClr val="bg1">
                      <a:lumMod val="75000"/>
                    </a:schemeClr>
                  </a:solidFill>
                </a:ln>
              </a:rPr>
              <a:t>The Central  Bank </a:t>
            </a:r>
            <a:r>
              <a:rPr lang="en-US" dirty="0" smtClean="0">
                <a:ln>
                  <a:solidFill>
                    <a:schemeClr val="bg1">
                      <a:lumMod val="75000"/>
                    </a:schemeClr>
                  </a:solidFill>
                </a:ln>
              </a:rPr>
              <a:t>of </a:t>
            </a:r>
            <a:r>
              <a:rPr lang="en-US" dirty="0">
                <a:ln>
                  <a:solidFill>
                    <a:schemeClr val="bg1">
                      <a:lumMod val="75000"/>
                    </a:schemeClr>
                  </a:solidFill>
                </a:ln>
              </a:rPr>
              <a:t>Barbados </a:t>
            </a:r>
            <a:r>
              <a:rPr lang="en-US" dirty="0" smtClean="0">
                <a:ln>
                  <a:solidFill>
                    <a:schemeClr val="bg1">
                      <a:lumMod val="75000"/>
                    </a:schemeClr>
                  </a:solidFill>
                </a:ln>
              </a:rPr>
              <a:t> invites the employees, members and associates of CARICOM to </a:t>
            </a:r>
            <a:r>
              <a:rPr lang="en-US" dirty="0">
                <a:ln>
                  <a:solidFill>
                    <a:schemeClr val="bg1">
                      <a:lumMod val="75000"/>
                    </a:schemeClr>
                  </a:solidFill>
                </a:ln>
              </a:rPr>
              <a:t>tune </a:t>
            </a:r>
            <a:r>
              <a:rPr lang="en-US" dirty="0" smtClean="0">
                <a:ln>
                  <a:solidFill>
                    <a:schemeClr val="bg1">
                      <a:lumMod val="75000"/>
                    </a:schemeClr>
                  </a:solidFill>
                </a:ln>
              </a:rPr>
              <a:t>into a live broadcast of the second Caribbean Economic </a:t>
            </a:r>
            <a:r>
              <a:rPr lang="en-US" dirty="0">
                <a:ln>
                  <a:solidFill>
                    <a:schemeClr val="bg1">
                      <a:lumMod val="75000"/>
                    </a:schemeClr>
                  </a:solidFill>
                </a:ln>
              </a:rPr>
              <a:t>Forum </a:t>
            </a:r>
            <a:r>
              <a:rPr lang="en-US" dirty="0" smtClean="0">
                <a:ln>
                  <a:solidFill>
                    <a:schemeClr val="bg1">
                      <a:lumMod val="75000"/>
                    </a:schemeClr>
                  </a:solidFill>
                </a:ln>
              </a:rPr>
              <a:t>on March 19, 2015 at </a:t>
            </a:r>
            <a:r>
              <a:rPr lang="en-US" b="1" dirty="0">
                <a:ln>
                  <a:solidFill>
                    <a:schemeClr val="bg1">
                      <a:lumMod val="75000"/>
                    </a:schemeClr>
                  </a:solidFill>
                </a:ln>
              </a:rPr>
              <a:t>8</a:t>
            </a:r>
            <a:r>
              <a:rPr lang="en-US" b="1" dirty="0" smtClean="0">
                <a:ln>
                  <a:solidFill>
                    <a:schemeClr val="bg1">
                      <a:lumMod val="75000"/>
                    </a:schemeClr>
                  </a:solidFill>
                </a:ln>
              </a:rPr>
              <a:t>:00 </a:t>
            </a:r>
            <a:r>
              <a:rPr lang="en-US" b="1" dirty="0">
                <a:ln>
                  <a:solidFill>
                    <a:schemeClr val="bg1">
                      <a:lumMod val="75000"/>
                    </a:schemeClr>
                  </a:solidFill>
                </a:ln>
              </a:rPr>
              <a:t>p.m. </a:t>
            </a:r>
            <a:r>
              <a:rPr lang="en-US" b="1" dirty="0" smtClean="0">
                <a:ln>
                  <a:solidFill>
                    <a:schemeClr val="bg1">
                      <a:lumMod val="75000"/>
                    </a:schemeClr>
                  </a:solidFill>
                </a:ln>
              </a:rPr>
              <a:t>AST</a:t>
            </a:r>
            <a:r>
              <a:rPr lang="en-US" dirty="0" smtClean="0">
                <a:ln>
                  <a:solidFill>
                    <a:schemeClr val="bg1">
                      <a:lumMod val="75000"/>
                    </a:schemeClr>
                  </a:solidFill>
                </a:ln>
              </a:rPr>
              <a:t>, </a:t>
            </a:r>
            <a:r>
              <a:rPr lang="en-US" b="1" dirty="0" smtClean="0">
                <a:ln>
                  <a:solidFill>
                    <a:schemeClr val="bg1">
                      <a:lumMod val="75000"/>
                    </a:schemeClr>
                  </a:solidFill>
                </a:ln>
              </a:rPr>
              <a:t>7:00 p.m. EST</a:t>
            </a:r>
          </a:p>
          <a:p>
            <a:pPr marL="287338" indent="0">
              <a:buNone/>
            </a:pPr>
            <a:endParaRPr lang="en-US" dirty="0">
              <a:ln>
                <a:solidFill>
                  <a:schemeClr val="bg1">
                    <a:lumMod val="75000"/>
                  </a:schemeClr>
                </a:solidFill>
              </a:ln>
            </a:endParaRPr>
          </a:p>
          <a:p>
            <a:pPr marL="630238"/>
            <a:r>
              <a:rPr lang="en-US" dirty="0">
                <a:ln>
                  <a:solidFill>
                    <a:schemeClr val="bg1">
                      <a:lumMod val="75000"/>
                    </a:schemeClr>
                  </a:solidFill>
                </a:ln>
              </a:rPr>
              <a:t>In this </a:t>
            </a:r>
            <a:r>
              <a:rPr lang="en-US" dirty="0" smtClean="0">
                <a:ln>
                  <a:solidFill>
                    <a:schemeClr val="bg1">
                      <a:lumMod val="75000"/>
                    </a:schemeClr>
                  </a:solidFill>
                </a:ln>
              </a:rPr>
              <a:t>broadcast</a:t>
            </a:r>
            <a:r>
              <a:rPr lang="en-US" dirty="0">
                <a:ln>
                  <a:solidFill>
                    <a:schemeClr val="bg1">
                      <a:lumMod val="75000"/>
                    </a:schemeClr>
                  </a:solidFill>
                </a:ln>
              </a:rPr>
              <a:t>, </a:t>
            </a:r>
            <a:r>
              <a:rPr lang="en-US" dirty="0" smtClean="0">
                <a:ln>
                  <a:solidFill>
                    <a:schemeClr val="bg1">
                      <a:lumMod val="75000"/>
                    </a:schemeClr>
                  </a:solidFill>
                </a:ln>
              </a:rPr>
              <a:t>Distinguished  Visiting Fellow, Dr. Peter Blair Henry, </a:t>
            </a:r>
            <a:r>
              <a:rPr lang="en-US" dirty="0">
                <a:ln>
                  <a:solidFill>
                    <a:schemeClr val="bg1">
                      <a:lumMod val="75000"/>
                    </a:schemeClr>
                  </a:solidFill>
                </a:ln>
              </a:rPr>
              <a:t>who’s on a </a:t>
            </a:r>
            <a:r>
              <a:rPr lang="en-US" dirty="0" smtClean="0">
                <a:ln>
                  <a:solidFill>
                    <a:schemeClr val="bg1">
                      <a:lumMod val="75000"/>
                    </a:schemeClr>
                  </a:solidFill>
                </a:ln>
              </a:rPr>
              <a:t>short sabbatical </a:t>
            </a:r>
            <a:r>
              <a:rPr lang="en-US" dirty="0">
                <a:ln>
                  <a:solidFill>
                    <a:schemeClr val="bg1">
                      <a:lumMod val="75000"/>
                    </a:schemeClr>
                  </a:solidFill>
                </a:ln>
              </a:rPr>
              <a:t>at </a:t>
            </a:r>
            <a:r>
              <a:rPr lang="en-US" dirty="0" smtClean="0">
                <a:ln>
                  <a:solidFill>
                    <a:schemeClr val="bg1">
                      <a:lumMod val="75000"/>
                    </a:schemeClr>
                  </a:solidFill>
                </a:ln>
              </a:rPr>
              <a:t>the </a:t>
            </a:r>
            <a:r>
              <a:rPr lang="en-US" dirty="0">
                <a:ln>
                  <a:solidFill>
                    <a:schemeClr val="bg1">
                      <a:lumMod val="75000"/>
                    </a:schemeClr>
                  </a:solidFill>
                </a:ln>
              </a:rPr>
              <a:t>Barbados-based </a:t>
            </a:r>
            <a:r>
              <a:rPr lang="en-US" dirty="0" smtClean="0">
                <a:ln>
                  <a:solidFill>
                    <a:schemeClr val="bg1">
                      <a:lumMod val="75000"/>
                    </a:schemeClr>
                  </a:solidFill>
                </a:ln>
              </a:rPr>
              <a:t>Bank, will </a:t>
            </a:r>
            <a:r>
              <a:rPr lang="en-US" dirty="0">
                <a:ln>
                  <a:solidFill>
                    <a:schemeClr val="bg1">
                      <a:lumMod val="75000"/>
                    </a:schemeClr>
                  </a:solidFill>
                </a:ln>
              </a:rPr>
              <a:t>interact with </a:t>
            </a:r>
            <a:r>
              <a:rPr lang="en-US" dirty="0" smtClean="0">
                <a:ln>
                  <a:solidFill>
                    <a:schemeClr val="bg1">
                      <a:lumMod val="75000"/>
                    </a:schemeClr>
                  </a:solidFill>
                </a:ln>
              </a:rPr>
              <a:t>veteran regional broadcaster</a:t>
            </a:r>
            <a:r>
              <a:rPr lang="en-US" dirty="0">
                <a:ln>
                  <a:solidFill>
                    <a:schemeClr val="bg1">
                      <a:lumMod val="75000"/>
                    </a:schemeClr>
                  </a:solidFill>
                </a:ln>
              </a:rPr>
              <a:t>, Julian Rogers.  </a:t>
            </a:r>
            <a:endParaRPr lang="en-US" dirty="0" smtClean="0">
              <a:ln>
                <a:solidFill>
                  <a:schemeClr val="bg1">
                    <a:lumMod val="75000"/>
                  </a:schemeClr>
                </a:solidFill>
              </a:ln>
            </a:endParaRPr>
          </a:p>
          <a:p>
            <a:pPr marL="287338" indent="0">
              <a:buNone/>
            </a:pPr>
            <a:endParaRPr lang="en-US" dirty="0" smtClean="0">
              <a:ln>
                <a:solidFill>
                  <a:schemeClr val="bg1">
                    <a:lumMod val="75000"/>
                  </a:schemeClr>
                </a:solidFill>
              </a:ln>
            </a:endParaRPr>
          </a:p>
          <a:p>
            <a:endParaRPr lang="en-US" dirty="0">
              <a:ln>
                <a:solidFill>
                  <a:schemeClr val="bg1">
                    <a:lumMod val="75000"/>
                  </a:schemeClr>
                </a:solidFill>
              </a:ln>
            </a:endParaRPr>
          </a:p>
        </p:txBody>
      </p:sp>
    </p:spTree>
    <p:extLst>
      <p:ext uri="{BB962C8B-B14F-4D97-AF65-F5344CB8AC3E}">
        <p14:creationId xmlns:p14="http://schemas.microsoft.com/office/powerpoint/2010/main" val="15940952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33601"/>
            <a:ext cx="8229600" cy="2133600"/>
          </a:xfrm>
        </p:spPr>
        <p:txBody>
          <a:bodyPr>
            <a:normAutofit/>
          </a:bodyPr>
          <a:lstStyle/>
          <a:p>
            <a:r>
              <a:rPr lang="en-US" sz="3000" dirty="0" smtClean="0">
                <a:ln>
                  <a:solidFill>
                    <a:schemeClr val="bg1">
                      <a:lumMod val="75000"/>
                    </a:schemeClr>
                  </a:solidFill>
                </a:ln>
              </a:rPr>
              <a:t>Dr. Henry is considered a superb </a:t>
            </a:r>
            <a:r>
              <a:rPr lang="en-US" sz="3000" dirty="0">
                <a:ln>
                  <a:solidFill>
                    <a:schemeClr val="bg1">
                      <a:lumMod val="75000"/>
                    </a:schemeClr>
                  </a:solidFill>
                </a:ln>
              </a:rPr>
              <a:t>and highly productive economics scholar, a natural leader, a community builder, and a manifestly good </a:t>
            </a:r>
            <a:r>
              <a:rPr lang="en-US" sz="3000" dirty="0" smtClean="0">
                <a:ln>
                  <a:solidFill>
                    <a:schemeClr val="bg1">
                      <a:lumMod val="75000"/>
                    </a:schemeClr>
                  </a:solidFill>
                </a:ln>
              </a:rPr>
              <a:t>person.</a:t>
            </a:r>
            <a:endParaRPr lang="en-US" sz="3000" dirty="0">
              <a:ln>
                <a:solidFill>
                  <a:schemeClr val="bg1">
                    <a:lumMod val="75000"/>
                  </a:schemeClr>
                </a:solidFill>
              </a:ln>
            </a:endParaRPr>
          </a:p>
        </p:txBody>
      </p:sp>
      <p:pic>
        <p:nvPicPr>
          <p:cNvPr id="6" name="Picture 2" descr="C:\Users\mcw\Pictures\Rss-Icon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73278" y="471350"/>
            <a:ext cx="790298" cy="7902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368545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56848"/>
            <a:ext cx="8229600" cy="529155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000" b="1" dirty="0">
                <a:ln>
                  <a:solidFill>
                    <a:schemeClr val="bg1">
                      <a:lumMod val="75000"/>
                    </a:schemeClr>
                  </a:solidFill>
                </a:ln>
              </a:rPr>
              <a:t>Discussion  topics  include:  </a:t>
            </a:r>
          </a:p>
          <a:p>
            <a:pPr lvl="0"/>
            <a:r>
              <a:rPr lang="en-US" sz="2000" dirty="0">
                <a:ln>
                  <a:solidFill>
                    <a:schemeClr val="bg1">
                      <a:lumMod val="75000"/>
                    </a:schemeClr>
                  </a:solidFill>
                </a:ln>
              </a:rPr>
              <a:t>The impact of economic reform on the lives of people in developing </a:t>
            </a:r>
            <a:r>
              <a:rPr lang="en-US" sz="2000" dirty="0" smtClean="0">
                <a:ln>
                  <a:solidFill>
                    <a:schemeClr val="bg1">
                      <a:lumMod val="75000"/>
                    </a:schemeClr>
                  </a:solidFill>
                </a:ln>
              </a:rPr>
              <a:t>countries</a:t>
            </a:r>
            <a:endParaRPr lang="en-US" sz="2000" dirty="0">
              <a:ln>
                <a:solidFill>
                  <a:schemeClr val="bg1">
                    <a:lumMod val="75000"/>
                  </a:schemeClr>
                </a:solidFill>
              </a:ln>
            </a:endParaRPr>
          </a:p>
          <a:p>
            <a:pPr lvl="0"/>
            <a:r>
              <a:rPr lang="en-US" sz="2000" dirty="0">
                <a:ln>
                  <a:solidFill>
                    <a:schemeClr val="bg1">
                      <a:lumMod val="75000"/>
                    </a:schemeClr>
                  </a:solidFill>
                </a:ln>
              </a:rPr>
              <a:t>The  importance of economic policy to economic </a:t>
            </a:r>
            <a:r>
              <a:rPr lang="en-US" sz="2000" dirty="0" smtClean="0">
                <a:ln>
                  <a:solidFill>
                    <a:schemeClr val="bg1">
                      <a:lumMod val="75000"/>
                    </a:schemeClr>
                  </a:solidFill>
                </a:ln>
              </a:rPr>
              <a:t>growth </a:t>
            </a:r>
            <a:endParaRPr lang="en-US" sz="2000" dirty="0">
              <a:ln>
                <a:solidFill>
                  <a:schemeClr val="bg1">
                    <a:lumMod val="75000"/>
                  </a:schemeClr>
                </a:solidFill>
              </a:ln>
            </a:endParaRPr>
          </a:p>
          <a:p>
            <a:pPr lvl="0"/>
            <a:r>
              <a:rPr lang="en-US" sz="2000" dirty="0">
                <a:ln>
                  <a:solidFill>
                    <a:schemeClr val="bg1">
                      <a:lumMod val="75000"/>
                    </a:schemeClr>
                  </a:solidFill>
                </a:ln>
              </a:rPr>
              <a:t>What role finance plays  in helping us figure out how to allocate capital efficiently around the </a:t>
            </a:r>
            <a:r>
              <a:rPr lang="en-US" sz="2000" dirty="0" smtClean="0">
                <a:ln>
                  <a:solidFill>
                    <a:schemeClr val="bg1">
                      <a:lumMod val="75000"/>
                    </a:schemeClr>
                  </a:solidFill>
                </a:ln>
              </a:rPr>
              <a:t>world</a:t>
            </a:r>
          </a:p>
          <a:p>
            <a:pPr lvl="0"/>
            <a:r>
              <a:rPr lang="en-US" sz="2000" dirty="0" smtClean="0">
                <a:ln>
                  <a:solidFill>
                    <a:schemeClr val="bg1">
                      <a:lumMod val="75000"/>
                    </a:schemeClr>
                  </a:solidFill>
                </a:ln>
              </a:rPr>
              <a:t>Pragmatic Leadership </a:t>
            </a:r>
            <a:endParaRPr lang="en-US" sz="2000" dirty="0">
              <a:ln>
                <a:solidFill>
                  <a:schemeClr val="bg1">
                    <a:lumMod val="75000"/>
                  </a:schemeClr>
                </a:solidFill>
              </a:ln>
            </a:endParaRPr>
          </a:p>
          <a:p>
            <a:pPr lvl="0"/>
            <a:r>
              <a:rPr lang="en-US" sz="2000" dirty="0">
                <a:ln>
                  <a:solidFill>
                    <a:schemeClr val="bg1">
                      <a:lumMod val="75000"/>
                    </a:schemeClr>
                  </a:solidFill>
                </a:ln>
              </a:rPr>
              <a:t>His advocacy for a greater emerging market voice in the International Monetary Fund</a:t>
            </a:r>
          </a:p>
          <a:p>
            <a:pPr lvl="0"/>
            <a:r>
              <a:rPr lang="en-US" sz="2000" dirty="0">
                <a:ln>
                  <a:solidFill>
                    <a:schemeClr val="bg1">
                      <a:lumMod val="75000"/>
                    </a:schemeClr>
                  </a:solidFill>
                </a:ln>
              </a:rPr>
              <a:t>And </a:t>
            </a:r>
            <a:r>
              <a:rPr lang="en-US" sz="2000" dirty="0" smtClean="0">
                <a:ln>
                  <a:solidFill>
                    <a:schemeClr val="bg1">
                      <a:lumMod val="75000"/>
                    </a:schemeClr>
                  </a:solidFill>
                </a:ln>
              </a:rPr>
              <a:t>what </a:t>
            </a:r>
            <a:r>
              <a:rPr lang="en-US" sz="2000" dirty="0">
                <a:ln>
                  <a:solidFill>
                    <a:schemeClr val="bg1">
                      <a:lumMod val="75000"/>
                    </a:schemeClr>
                  </a:solidFill>
                </a:ln>
              </a:rPr>
              <a:t>he believes are </a:t>
            </a:r>
            <a:r>
              <a:rPr lang="en-US" sz="2000" dirty="0" smtClean="0">
                <a:ln>
                  <a:solidFill>
                    <a:schemeClr val="bg1">
                      <a:lumMod val="75000"/>
                    </a:schemeClr>
                  </a:solidFill>
                </a:ln>
              </a:rPr>
              <a:t>the three (3) </a:t>
            </a:r>
            <a:r>
              <a:rPr lang="en-US" sz="2000" dirty="0">
                <a:ln>
                  <a:solidFill>
                    <a:schemeClr val="bg1">
                      <a:lumMod val="75000"/>
                    </a:schemeClr>
                  </a:solidFill>
                </a:ln>
              </a:rPr>
              <a:t>key ingredients in a country’s economic success:   </a:t>
            </a:r>
            <a:r>
              <a:rPr lang="en-US" sz="2000" b="1" i="1" dirty="0">
                <a:ln>
                  <a:solidFill>
                    <a:schemeClr val="bg1">
                      <a:lumMod val="75000"/>
                    </a:schemeClr>
                  </a:solidFill>
                </a:ln>
              </a:rPr>
              <a:t>discipline</a:t>
            </a:r>
            <a:r>
              <a:rPr lang="en-US" sz="2000" dirty="0">
                <a:ln>
                  <a:solidFill>
                    <a:schemeClr val="bg1">
                      <a:lumMod val="75000"/>
                    </a:schemeClr>
                  </a:solidFill>
                </a:ln>
              </a:rPr>
              <a:t>—a sustained commitment to a pragmatic growth strategy that is vigilant, flexible, and values what is good for the country as a whole over what’s good for any individual or interest group; </a:t>
            </a:r>
            <a:r>
              <a:rPr lang="en-US" sz="2000" b="1" i="1" dirty="0" smtClean="0">
                <a:ln>
                  <a:solidFill>
                    <a:schemeClr val="bg1">
                      <a:lumMod val="75000"/>
                    </a:schemeClr>
                  </a:solidFill>
                </a:ln>
              </a:rPr>
              <a:t>clarity</a:t>
            </a:r>
            <a:r>
              <a:rPr lang="en-US" sz="2000" dirty="0" smtClean="0">
                <a:ln>
                  <a:solidFill>
                    <a:schemeClr val="bg1">
                      <a:lumMod val="75000"/>
                    </a:schemeClr>
                  </a:solidFill>
                </a:ln>
              </a:rPr>
              <a:t>—a </a:t>
            </a:r>
            <a:r>
              <a:rPr lang="en-US" sz="2000" dirty="0">
                <a:ln>
                  <a:solidFill>
                    <a:schemeClr val="bg1">
                      <a:lumMod val="75000"/>
                    </a:schemeClr>
                  </a:solidFill>
                </a:ln>
              </a:rPr>
              <a:t>clear commitment by the country’s leaders to a change of direction; and </a:t>
            </a:r>
            <a:r>
              <a:rPr lang="en-US" sz="2000" b="1" i="1" dirty="0">
                <a:ln>
                  <a:solidFill>
                    <a:schemeClr val="bg1">
                      <a:lumMod val="75000"/>
                    </a:schemeClr>
                  </a:solidFill>
                </a:ln>
              </a:rPr>
              <a:t>trust</a:t>
            </a:r>
            <a:r>
              <a:rPr lang="en-US" sz="2000" dirty="0">
                <a:ln>
                  <a:solidFill>
                    <a:schemeClr val="bg1">
                      <a:lumMod val="75000"/>
                    </a:schemeClr>
                  </a:solidFill>
                </a:ln>
              </a:rPr>
              <a:t>—between citizens and their government, for example, or between two </a:t>
            </a:r>
            <a:r>
              <a:rPr lang="en-US" sz="2000" dirty="0" smtClean="0">
                <a:ln>
                  <a:solidFill>
                    <a:schemeClr val="bg1">
                      <a:lumMod val="75000"/>
                    </a:schemeClr>
                  </a:solidFill>
                </a:ln>
              </a:rPr>
              <a:t>countries</a:t>
            </a:r>
          </a:p>
          <a:p>
            <a:endParaRPr lang="en-US" sz="2000" dirty="0">
              <a:ln>
                <a:solidFill>
                  <a:schemeClr val="bg1">
                    <a:lumMod val="75000"/>
                  </a:schemeClr>
                </a:solidFill>
              </a:ln>
            </a:endParaRPr>
          </a:p>
        </p:txBody>
      </p:sp>
    </p:spTree>
    <p:extLst>
      <p:ext uri="{BB962C8B-B14F-4D97-AF65-F5344CB8AC3E}">
        <p14:creationId xmlns:p14="http://schemas.microsoft.com/office/powerpoint/2010/main" val="28769194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5970050"/>
            <a:ext cx="9144000" cy="25190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371600"/>
            <a:ext cx="8839200" cy="5181600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en-US" sz="3600" b="1" dirty="0">
                <a:ln>
                  <a:solidFill>
                    <a:schemeClr val="bg1">
                      <a:lumMod val="75000"/>
                    </a:schemeClr>
                  </a:solidFill>
                </a:ln>
              </a:rPr>
              <a:t>The benefits to your </a:t>
            </a:r>
            <a:r>
              <a:rPr lang="en-US" sz="3600" b="1" dirty="0" smtClean="0">
                <a:ln>
                  <a:solidFill>
                    <a:schemeClr val="bg1">
                      <a:lumMod val="75000"/>
                    </a:schemeClr>
                  </a:solidFill>
                </a:ln>
              </a:rPr>
              <a:t>staff, members and associates </a:t>
            </a:r>
            <a:r>
              <a:rPr lang="en-US" sz="3600" b="1" dirty="0">
                <a:ln>
                  <a:solidFill>
                    <a:schemeClr val="bg1">
                      <a:lumMod val="75000"/>
                    </a:schemeClr>
                  </a:solidFill>
                </a:ln>
              </a:rPr>
              <a:t>are </a:t>
            </a:r>
            <a:r>
              <a:rPr lang="en-US" sz="3600" b="1" dirty="0" smtClean="0">
                <a:ln>
                  <a:solidFill>
                    <a:schemeClr val="bg1">
                      <a:lumMod val="75000"/>
                    </a:schemeClr>
                  </a:solidFill>
                </a:ln>
              </a:rPr>
              <a:t>plenty</a:t>
            </a:r>
            <a:r>
              <a:rPr lang="en-US" sz="3600" b="1" dirty="0">
                <a:ln>
                  <a:solidFill>
                    <a:schemeClr val="bg1">
                      <a:lumMod val="75000"/>
                    </a:schemeClr>
                  </a:solidFill>
                </a:ln>
              </a:rPr>
              <a:t>. They include: </a:t>
            </a:r>
          </a:p>
          <a:p>
            <a:pPr marL="579438" indent="-231775"/>
            <a:r>
              <a:rPr lang="en-US" sz="3600" dirty="0" smtClean="0">
                <a:ln>
                  <a:solidFill>
                    <a:schemeClr val="bg1">
                      <a:lumMod val="75000"/>
                    </a:schemeClr>
                  </a:solidFill>
                </a:ln>
              </a:rPr>
              <a:t>Interacting with a  distinguished University Leader,  outstanding scholar and  pragmatist </a:t>
            </a:r>
          </a:p>
          <a:p>
            <a:pPr marL="579438" indent="-231775">
              <a:buNone/>
            </a:pPr>
            <a:endParaRPr lang="en-US" sz="3600" dirty="0">
              <a:ln>
                <a:solidFill>
                  <a:schemeClr val="bg1">
                    <a:lumMod val="75000"/>
                  </a:schemeClr>
                </a:solidFill>
              </a:ln>
            </a:endParaRPr>
          </a:p>
          <a:p>
            <a:pPr marL="579438" indent="-231775"/>
            <a:r>
              <a:rPr lang="en-US" sz="3600" dirty="0" smtClean="0">
                <a:ln>
                  <a:solidFill>
                    <a:schemeClr val="bg1">
                      <a:lumMod val="75000"/>
                    </a:schemeClr>
                  </a:solidFill>
                </a:ln>
              </a:rPr>
              <a:t>Understanding </a:t>
            </a:r>
            <a:r>
              <a:rPr lang="en-US" sz="3600" dirty="0">
                <a:ln>
                  <a:solidFill>
                    <a:schemeClr val="bg1">
                      <a:lumMod val="75000"/>
                    </a:schemeClr>
                  </a:solidFill>
                </a:ln>
              </a:rPr>
              <a:t>the issues that  </a:t>
            </a:r>
            <a:r>
              <a:rPr lang="en-US" sz="3600" dirty="0" smtClean="0">
                <a:ln>
                  <a:solidFill>
                    <a:schemeClr val="bg1">
                      <a:lumMod val="75000"/>
                    </a:schemeClr>
                  </a:solidFill>
                </a:ln>
              </a:rPr>
              <a:t>should shape </a:t>
            </a:r>
            <a:r>
              <a:rPr lang="en-US" sz="3600" dirty="0">
                <a:ln>
                  <a:solidFill>
                    <a:schemeClr val="bg1">
                      <a:lumMod val="75000"/>
                    </a:schemeClr>
                  </a:solidFill>
                </a:ln>
              </a:rPr>
              <a:t>economic  </a:t>
            </a:r>
            <a:r>
              <a:rPr lang="en-US" sz="3600" dirty="0" smtClean="0">
                <a:ln>
                  <a:solidFill>
                    <a:schemeClr val="bg1">
                      <a:lumMod val="75000"/>
                    </a:schemeClr>
                  </a:solidFill>
                </a:ln>
              </a:rPr>
              <a:t>thought,   planning and policy in the Caribbean; and</a:t>
            </a:r>
          </a:p>
          <a:p>
            <a:pPr marL="347663" indent="0">
              <a:buNone/>
            </a:pPr>
            <a:endParaRPr lang="en-US" sz="3600" dirty="0" smtClean="0">
              <a:ln>
                <a:solidFill>
                  <a:schemeClr val="bg1">
                    <a:lumMod val="75000"/>
                  </a:schemeClr>
                </a:solidFill>
              </a:ln>
            </a:endParaRPr>
          </a:p>
          <a:p>
            <a:pPr marL="579438" indent="-231775"/>
            <a:r>
              <a:rPr lang="en-US" sz="3600" dirty="0" smtClean="0">
                <a:ln>
                  <a:solidFill>
                    <a:schemeClr val="bg1">
                      <a:lumMod val="75000"/>
                    </a:schemeClr>
                  </a:solidFill>
                </a:ln>
              </a:rPr>
              <a:t>Hearing from someone who understands and thinks a lot about developing countries</a:t>
            </a:r>
            <a:r>
              <a:rPr lang="en-US" sz="3600" dirty="0">
                <a:ln>
                  <a:solidFill>
                    <a:schemeClr val="bg1">
                      <a:lumMod val="75000"/>
                    </a:schemeClr>
                  </a:solidFill>
                </a:ln>
              </a:rPr>
              <a:t>.</a:t>
            </a:r>
            <a:endParaRPr lang="en-US" sz="3600" dirty="0" smtClean="0">
              <a:ln>
                <a:solidFill>
                  <a:schemeClr val="bg1">
                    <a:lumMod val="75000"/>
                  </a:schemeClr>
                </a:solidFill>
              </a:ln>
            </a:endParaRPr>
          </a:p>
          <a:p>
            <a:pPr marL="579438" indent="-231775">
              <a:buNone/>
            </a:pPr>
            <a:endParaRPr lang="en-US" sz="3800" dirty="0">
              <a:ln>
                <a:solidFill>
                  <a:schemeClr val="bg1">
                    <a:lumMod val="75000"/>
                  </a:schemeClr>
                </a:solidFill>
              </a:ln>
            </a:endParaRPr>
          </a:p>
          <a:p>
            <a:pPr marL="0" indent="0" algn="ctr">
              <a:buNone/>
            </a:pPr>
            <a:r>
              <a:rPr lang="en-US" sz="4400" b="1" dirty="0" smtClean="0">
                <a:ln>
                  <a:solidFill>
                    <a:schemeClr val="bg1">
                      <a:lumMod val="75000"/>
                    </a:schemeClr>
                  </a:solidFill>
                </a:ln>
              </a:rPr>
              <a:t>Log onto </a:t>
            </a:r>
            <a:r>
              <a:rPr lang="en-US" sz="4400" b="1" dirty="0" smtClean="0">
                <a:ln>
                  <a:solidFill>
                    <a:schemeClr val="bg1">
                      <a:lumMod val="75000"/>
                    </a:schemeClr>
                  </a:solidFill>
                </a:ln>
                <a:hlinkClick r:id="rId2"/>
              </a:rPr>
              <a:t>www.centralbank.org.bb</a:t>
            </a:r>
            <a:endParaRPr lang="en-US" sz="4400" b="1" dirty="0" smtClean="0">
              <a:ln>
                <a:solidFill>
                  <a:schemeClr val="bg1">
                    <a:lumMod val="75000"/>
                  </a:schemeClr>
                </a:solidFill>
              </a:ln>
            </a:endParaRPr>
          </a:p>
          <a:p>
            <a:pPr marL="0" indent="0" algn="ctr">
              <a:buNone/>
            </a:pPr>
            <a:endParaRPr lang="en-US" b="1" dirty="0" smtClean="0">
              <a:ln>
                <a:solidFill>
                  <a:schemeClr val="bg1">
                    <a:lumMod val="75000"/>
                  </a:schemeClr>
                </a:solidFill>
              </a:ln>
            </a:endParaRPr>
          </a:p>
          <a:p>
            <a:r>
              <a:rPr lang="en-US" dirty="0" smtClean="0">
                <a:ln>
                  <a:solidFill>
                    <a:schemeClr val="bg1">
                      <a:lumMod val="75000"/>
                    </a:schemeClr>
                  </a:solidFill>
                </a:ln>
              </a:rPr>
              <a:t>CARICOM’s staff,  members and associates may participate by sending </a:t>
            </a:r>
            <a:r>
              <a:rPr lang="en-US" dirty="0">
                <a:ln>
                  <a:solidFill>
                    <a:schemeClr val="bg1">
                      <a:lumMod val="75000"/>
                    </a:schemeClr>
                  </a:solidFill>
                </a:ln>
              </a:rPr>
              <a:t>their questions to </a:t>
            </a:r>
            <a:r>
              <a:rPr lang="en-US" b="1" u="sng" dirty="0" smtClean="0">
                <a:ln>
                  <a:solidFill>
                    <a:schemeClr val="bg1">
                      <a:lumMod val="75000"/>
                    </a:schemeClr>
                  </a:solidFill>
                </a:ln>
                <a:hlinkClick r:id="rId3"/>
              </a:rPr>
              <a:t>questions@centralbank.org.bb</a:t>
            </a:r>
            <a:r>
              <a:rPr lang="en-US" b="1" dirty="0" smtClean="0">
                <a:ln>
                  <a:solidFill>
                    <a:schemeClr val="bg1">
                      <a:lumMod val="75000"/>
                    </a:schemeClr>
                  </a:solidFill>
                </a:ln>
              </a:rPr>
              <a:t> </a:t>
            </a:r>
            <a:r>
              <a:rPr lang="en-US" dirty="0">
                <a:ln>
                  <a:solidFill>
                    <a:schemeClr val="bg1">
                      <a:lumMod val="75000"/>
                    </a:schemeClr>
                  </a:solidFill>
                </a:ln>
              </a:rPr>
              <a:t>or</a:t>
            </a:r>
            <a:r>
              <a:rPr lang="en-US" b="1" dirty="0" smtClean="0">
                <a:ln>
                  <a:solidFill>
                    <a:schemeClr val="bg1">
                      <a:lumMod val="75000"/>
                    </a:schemeClr>
                  </a:solidFill>
                </a:ln>
              </a:rPr>
              <a:t> </a:t>
            </a:r>
            <a:r>
              <a:rPr lang="en-US" b="1" dirty="0" smtClean="0">
                <a:ln>
                  <a:solidFill>
                    <a:schemeClr val="bg1">
                      <a:lumMod val="75000"/>
                    </a:schemeClr>
                  </a:solidFill>
                </a:ln>
                <a:solidFill>
                  <a:srgbClr val="0070C0"/>
                </a:solidFill>
              </a:rPr>
              <a:t>by calling +1 (246) 227- 8302</a:t>
            </a:r>
            <a:endParaRPr lang="en-US" b="1" i="1" dirty="0">
              <a:ln>
                <a:solidFill>
                  <a:schemeClr val="bg1">
                    <a:lumMod val="75000"/>
                  </a:schemeClr>
                </a:solidFill>
              </a:ln>
              <a:solidFill>
                <a:srgbClr val="0070C0"/>
              </a:solidFill>
              <a:hlinkClick r:id="rId3"/>
            </a:endParaRPr>
          </a:p>
          <a:p>
            <a:endParaRPr lang="en-US" dirty="0">
              <a:ln>
                <a:solidFill>
                  <a:schemeClr val="bg1">
                    <a:lumMod val="75000"/>
                  </a:schemeClr>
                </a:solidFill>
              </a:ln>
            </a:endParaRPr>
          </a:p>
        </p:txBody>
      </p:sp>
      <p:pic>
        <p:nvPicPr>
          <p:cNvPr id="6" name="Picture 2" descr="C:\Users\mcw\Pictures\Rss-Icon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73278" y="471350"/>
            <a:ext cx="790298" cy="7902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165303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6200" y="76200"/>
            <a:ext cx="1981200" cy="1981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95600" y="2052782"/>
            <a:ext cx="2590800" cy="2396492"/>
          </a:xfrm>
          <a:prstGeom prst="rect">
            <a:avLst/>
          </a:prstGeom>
        </p:spPr>
      </p:pic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3124200" y="1143000"/>
            <a:ext cx="2514600" cy="609600"/>
          </a:xfrm>
          <a:solidFill>
            <a:schemeClr val="bg1">
              <a:alpha val="63000"/>
            </a:schemeClr>
          </a:solidFill>
        </p:spPr>
        <p:txBody>
          <a:bodyPr vert="horz" lIns="91440" tIns="45720" rIns="91440" bIns="45720" rtlCol="0">
            <a:no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marL="0" indent="0">
              <a:buNone/>
            </a:pPr>
            <a:r>
              <a:rPr lang="en-US" sz="3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Britannic Bold" panose="020B0903060703020204" pitchFamily="34" charset="0"/>
              </a:rPr>
              <a:t>SPONSORS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76800" y="4572000"/>
            <a:ext cx="3962400" cy="14890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67657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BB Template 1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CBB Template 1</Template>
  <TotalTime>803</TotalTime>
  <Words>363</Words>
  <Application>Microsoft Office PowerPoint</Application>
  <PresentationFormat>On-screen Show (4:3)</PresentationFormat>
  <Paragraphs>33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Aharoni</vt:lpstr>
      <vt:lpstr>Arial</vt:lpstr>
      <vt:lpstr>Britannic Bold</vt:lpstr>
      <vt:lpstr>Calibri</vt:lpstr>
      <vt:lpstr>CBB Template 1</vt:lpstr>
      <vt:lpstr> LIVE BROADCAST 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The Central Bank of Barbados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ARLENE M. MOSE</dc:creator>
  <cp:lastModifiedBy>Kendol Morgan</cp:lastModifiedBy>
  <cp:revision>79</cp:revision>
  <cp:lastPrinted>2014-01-30T20:07:57Z</cp:lastPrinted>
  <dcterms:created xsi:type="dcterms:W3CDTF">2014-01-30T17:51:57Z</dcterms:created>
  <dcterms:modified xsi:type="dcterms:W3CDTF">2015-03-19T01:29:54Z</dcterms:modified>
</cp:coreProperties>
</file>